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1" r:id="rId8"/>
    <p:sldId id="266" r:id="rId9"/>
    <p:sldId id="260" r:id="rId10"/>
    <p:sldId id="262" r:id="rId11"/>
    <p:sldId id="268" r:id="rId12"/>
    <p:sldId id="265" r:id="rId13"/>
    <p:sldId id="270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2" autoAdjust="0"/>
    <p:restoredTop sz="94464"/>
  </p:normalViewPr>
  <p:slideViewPr>
    <p:cSldViewPr snapToGrid="0" snapToObjects="1">
      <p:cViewPr varScale="1">
        <p:scale>
          <a:sx n="111" d="100"/>
          <a:sy n="111" d="100"/>
        </p:scale>
        <p:origin x="16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k Murrow" userId="60f0083f1751c07c" providerId="LiveId" clId="{534C448E-DE56-43EE-B3E1-62B6B7E859D8}"/>
    <pc:docChg chg="custSel modSld">
      <pc:chgData name="Rick Murrow" userId="60f0083f1751c07c" providerId="LiveId" clId="{534C448E-DE56-43EE-B3E1-62B6B7E859D8}" dt="2023-03-16T14:45:57.491" v="139" actId="20577"/>
      <pc:docMkLst>
        <pc:docMk/>
      </pc:docMkLst>
      <pc:sldChg chg="modSp mod">
        <pc:chgData name="Rick Murrow" userId="60f0083f1751c07c" providerId="LiveId" clId="{534C448E-DE56-43EE-B3E1-62B6B7E859D8}" dt="2023-03-16T14:45:57.491" v="139" actId="20577"/>
        <pc:sldMkLst>
          <pc:docMk/>
          <pc:sldMk cId="302375729" sldId="257"/>
        </pc:sldMkLst>
        <pc:spChg chg="mod">
          <ac:chgData name="Rick Murrow" userId="60f0083f1751c07c" providerId="LiveId" clId="{534C448E-DE56-43EE-B3E1-62B6B7E859D8}" dt="2023-03-16T14:45:57.491" v="139" actId="20577"/>
          <ac:spMkLst>
            <pc:docMk/>
            <pc:sldMk cId="302375729" sldId="257"/>
            <ac:spMk id="3" creationId="{00000000-0000-0000-0000-000000000000}"/>
          </ac:spMkLst>
        </pc:spChg>
      </pc:sldChg>
      <pc:sldChg chg="modSp mod">
        <pc:chgData name="Rick Murrow" userId="60f0083f1751c07c" providerId="LiveId" clId="{534C448E-DE56-43EE-B3E1-62B6B7E859D8}" dt="2023-03-16T14:45:12.812" v="126" actId="3626"/>
        <pc:sldMkLst>
          <pc:docMk/>
          <pc:sldMk cId="2835325596" sldId="258"/>
        </pc:sldMkLst>
        <pc:spChg chg="mod">
          <ac:chgData name="Rick Murrow" userId="60f0083f1751c07c" providerId="LiveId" clId="{534C448E-DE56-43EE-B3E1-62B6B7E859D8}" dt="2023-03-16T14:45:12.812" v="126" actId="3626"/>
          <ac:spMkLst>
            <pc:docMk/>
            <pc:sldMk cId="2835325596" sldId="258"/>
            <ac:spMk id="3" creationId="{00000000-0000-0000-0000-000000000000}"/>
          </ac:spMkLst>
        </pc:spChg>
      </pc:sldChg>
      <pc:sldChg chg="modSp mod">
        <pc:chgData name="Rick Murrow" userId="60f0083f1751c07c" providerId="LiveId" clId="{534C448E-DE56-43EE-B3E1-62B6B7E859D8}" dt="2023-03-16T14:44:20.574" v="109" actId="20577"/>
        <pc:sldMkLst>
          <pc:docMk/>
          <pc:sldMk cId="1207994839" sldId="266"/>
        </pc:sldMkLst>
        <pc:spChg chg="mod">
          <ac:chgData name="Rick Murrow" userId="60f0083f1751c07c" providerId="LiveId" clId="{534C448E-DE56-43EE-B3E1-62B6B7E859D8}" dt="2023-03-16T14:44:20.574" v="109" actId="20577"/>
          <ac:spMkLst>
            <pc:docMk/>
            <pc:sldMk cId="1207994839" sldId="26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1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sp>
          <p:nvSpPr>
            <p:cNvPr id="15" name="Snip Single Corner Rectangle 14"/>
            <p:cNvSpPr/>
            <p:nvPr/>
          </p:nvSpPr>
          <p:spPr>
            <a:xfrm flipV="1">
              <a:off x="-1" y="3393141"/>
              <a:ext cx="7543800" cy="2590800"/>
            </a:xfrm>
            <a:prstGeom prst="snip1Rect">
              <a:avLst>
                <a:gd name="adj" fmla="val 7379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0" y="3379694"/>
              <a:ext cx="7543800" cy="2377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4"/>
            <a:ext cx="7583488" cy="3857627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ees-Summit-Baseball-Associatio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638" y="5807451"/>
            <a:ext cx="828143" cy="7220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1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sp>
          <p:nvSpPr>
            <p:cNvPr id="17" name="Snip Single Corner Rectangle 16"/>
            <p:cNvSpPr/>
            <p:nvPr/>
          </p:nvSpPr>
          <p:spPr>
            <a:xfrm flipV="1">
              <a:off x="-1" y="3393141"/>
              <a:ext cx="7543800" cy="2590800"/>
            </a:xfrm>
            <a:prstGeom prst="snip1Rect">
              <a:avLst>
                <a:gd name="adj" fmla="val 7379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0" y="3379694"/>
              <a:ext cx="7543800" cy="2377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sp>
          <p:nvSpPr>
            <p:cNvPr id="10" name="Snip Single Corner Rectangle 9"/>
            <p:cNvSpPr/>
            <p:nvPr/>
          </p:nvSpPr>
          <p:spPr>
            <a:xfrm flipV="1">
              <a:off x="-1" y="3393141"/>
              <a:ext cx="7543800" cy="2590800"/>
            </a:xfrm>
            <a:prstGeom prst="snip1Rect">
              <a:avLst>
                <a:gd name="adj" fmla="val 7379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3379694"/>
              <a:ext cx="7543800" cy="2377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nip Diagonal Corner Rectangle 12"/>
          <p:cNvSpPr/>
          <p:nvPr/>
        </p:nvSpPr>
        <p:spPr>
          <a:xfrm flipV="1">
            <a:off x="2286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uic@lsbaseball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gwise@lsbaseball.com" TargetMode="External"/><Relationship Id="rId3" Type="http://schemas.openxmlformats.org/officeDocument/2006/relationships/hyperlink" Target="mailto:ccrowder@lsbaseball.com" TargetMode="External"/><Relationship Id="rId7" Type="http://schemas.openxmlformats.org/officeDocument/2006/relationships/hyperlink" Target="mailto:cfaris@lsbaseball.com" TargetMode="External"/><Relationship Id="rId2" Type="http://schemas.openxmlformats.org/officeDocument/2006/relationships/hyperlink" Target="mailto:rmurrow@lsbasebal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pirtle@lsbaseball.com" TargetMode="External"/><Relationship Id="rId11" Type="http://schemas.openxmlformats.org/officeDocument/2006/relationships/hyperlink" Target="mailto:sponsors@lsbaseball.com" TargetMode="External"/><Relationship Id="rId5" Type="http://schemas.openxmlformats.org/officeDocument/2006/relationships/hyperlink" Target="mailto:gboor@lsbaseball.com" TargetMode="External"/><Relationship Id="rId10" Type="http://schemas.openxmlformats.org/officeDocument/2006/relationships/hyperlink" Target="mailto:registrar@lsbaseball.com" TargetMode="External"/><Relationship Id="rId4" Type="http://schemas.openxmlformats.org/officeDocument/2006/relationships/hyperlink" Target="mailto:bwalker@lsbaseball.com" TargetMode="External"/><Relationship Id="rId9" Type="http://schemas.openxmlformats.org/officeDocument/2006/relationships/hyperlink" Target="mailto:dbales@lsbaseball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cas.wufoo.com/forms/previous-coach-form/" TargetMode="External"/><Relationship Id="rId2" Type="http://schemas.openxmlformats.org/officeDocument/2006/relationships/hyperlink" Target="https://fcas.wufoo.com/forms/lsb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0902" y="3566148"/>
            <a:ext cx="6461760" cy="1470025"/>
          </a:xfrm>
        </p:spPr>
        <p:txBody>
          <a:bodyPr>
            <a:noAutofit/>
          </a:bodyPr>
          <a:lstStyle/>
          <a:p>
            <a:r>
              <a:rPr lang="en-US" sz="4400" b="1" i="1" dirty="0">
                <a:latin typeface="Calibri"/>
                <a:cs typeface="Calibri"/>
              </a:rPr>
              <a:t>LEE’S SUMMIT</a:t>
            </a:r>
            <a:br>
              <a:rPr lang="en-US" sz="4400" b="1" i="1" dirty="0">
                <a:latin typeface="Calibri"/>
                <a:cs typeface="Calibri"/>
              </a:rPr>
            </a:br>
            <a:r>
              <a:rPr lang="en-US" sz="4400" b="1" i="1" dirty="0">
                <a:latin typeface="Calibri"/>
                <a:cs typeface="Calibri"/>
              </a:rPr>
              <a:t>BASEBALL ASSOCIATION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96842"/>
            <a:ext cx="5867400" cy="880626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Calibri"/>
                <a:cs typeface="Calibri"/>
              </a:rPr>
              <a:t>American League – Managers’ Meeting</a:t>
            </a:r>
          </a:p>
          <a:p>
            <a:endParaRPr lang="en-US" sz="1000" dirty="0">
              <a:latin typeface="Calibri"/>
              <a:cs typeface="Calibri"/>
            </a:endParaRPr>
          </a:p>
          <a:p>
            <a:r>
              <a:rPr lang="en-US" sz="2000" i="1" dirty="0">
                <a:solidFill>
                  <a:srgbClr val="0070C0"/>
                </a:solidFill>
                <a:latin typeface="Calibri"/>
                <a:cs typeface="Calibri"/>
              </a:rPr>
              <a:t>March 16, 2023</a:t>
            </a:r>
          </a:p>
        </p:txBody>
      </p:sp>
      <p:pic>
        <p:nvPicPr>
          <p:cNvPr id="7" name="Picture 6" descr="Lees-Summit-Baseball-Association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" y="3566148"/>
            <a:ext cx="1499658" cy="1307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77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EB01F-D0CB-B641-8550-78AC67D30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American League Manager’s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8176C-807D-7D47-8FF8-2E68FC83B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q"/>
            </a:pPr>
            <a:r>
              <a:rPr lang="en-US" sz="1600" b="1" dirty="0">
                <a:solidFill>
                  <a:srgbClr val="002060"/>
                </a:solidFill>
              </a:rPr>
              <a:t>Umpires			Aaron Garnett – Umpire in Charge (UIC)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Role of the umpire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Training for LSBA Umpires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Expectations of the Managers &amp; Coaches</a:t>
            </a:r>
          </a:p>
          <a:p>
            <a:pPr lvl="2">
              <a:buFont typeface="Courier New" charset="0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If issue with umpire, get umpire’s number (on uniform) and send an email to UIC for LSBA</a:t>
            </a:r>
          </a:p>
          <a:p>
            <a:pPr lvl="2">
              <a:buFont typeface="Courier New" charset="0"/>
              <a:buChar char="o"/>
            </a:pPr>
            <a:r>
              <a:rPr lang="en-US" sz="1200" u="sng" dirty="0">
                <a:solidFill>
                  <a:srgbClr val="002060"/>
                </a:solidFill>
              </a:rPr>
              <a:t>Best Practice</a:t>
            </a:r>
            <a:r>
              <a:rPr lang="en-US" sz="1200" dirty="0">
                <a:solidFill>
                  <a:srgbClr val="002060"/>
                </a:solidFill>
              </a:rPr>
              <a:t>:  Wait 24 hours before sending the email (calm down period)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Expectations of the Players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Expectations of the Parents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Q &amp; A</a:t>
            </a:r>
          </a:p>
          <a:p>
            <a:pPr lvl="2">
              <a:buFont typeface="Wingdings" charset="2"/>
              <a:buChar char="q"/>
            </a:pPr>
            <a:r>
              <a:rPr lang="en-US" sz="1200" dirty="0">
                <a:solidFill>
                  <a:srgbClr val="002060"/>
                </a:solidFill>
              </a:rPr>
              <a:t>Contact Info:			</a:t>
            </a:r>
            <a:r>
              <a:rPr lang="en-US" sz="1200" dirty="0" err="1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uic@lsbaseball.com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538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American League – Manager’s Meeting</a:t>
            </a:r>
            <a:br>
              <a:rPr lang="en-US" dirty="0"/>
            </a:br>
            <a:r>
              <a:rPr lang="en-US" sz="2700" i="1" dirty="0">
                <a:solidFill>
                  <a:schemeClr val="accent1"/>
                </a:solidFill>
              </a:rPr>
              <a:t>New Business &amp; AL Division Break Out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4" y="1949824"/>
            <a:ext cx="8207375" cy="4479551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1600" b="1" dirty="0">
                <a:solidFill>
                  <a:srgbClr val="002060"/>
                </a:solidFill>
              </a:rPr>
              <a:t>Final Thoughts				Rick Murrow – President 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1625616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American League – Manager’s Meeting</a:t>
            </a:r>
            <a:br>
              <a:rPr lang="en-US" dirty="0"/>
            </a:br>
            <a:r>
              <a:rPr lang="en-US" sz="2700" i="1" dirty="0">
                <a:solidFill>
                  <a:schemeClr val="accent1"/>
                </a:solidFill>
              </a:rPr>
              <a:t>Agenda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4" y="1949824"/>
            <a:ext cx="8207375" cy="4479551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1600" b="1" dirty="0"/>
              <a:t>Call Meeting to Order 	</a:t>
            </a:r>
            <a:r>
              <a:rPr lang="en-US" sz="1600" dirty="0"/>
              <a:t>		 Rick Murrow – President</a:t>
            </a:r>
          </a:p>
          <a:p>
            <a:pPr>
              <a:buFont typeface="Wingdings" charset="2"/>
              <a:buChar char="q"/>
            </a:pPr>
            <a:r>
              <a:rPr lang="en-US" sz="1600" b="1" dirty="0"/>
              <a:t>General Announcements</a:t>
            </a:r>
            <a:r>
              <a:rPr lang="en-US" sz="1600" dirty="0"/>
              <a:t>			Rick Murrow / Chris Crowder</a:t>
            </a:r>
          </a:p>
          <a:p>
            <a:pPr>
              <a:buFont typeface="Wingdings" charset="2"/>
              <a:buChar char="q"/>
            </a:pPr>
            <a:r>
              <a:rPr lang="en-US" sz="1600" b="1" dirty="0"/>
              <a:t>Umpires</a:t>
            </a:r>
            <a:r>
              <a:rPr lang="en-US" sz="1600" dirty="0"/>
              <a:t>				Aaron Garnett – UIC </a:t>
            </a:r>
          </a:p>
          <a:p>
            <a:pPr>
              <a:buFont typeface="Wingdings" charset="2"/>
              <a:buChar char="q"/>
            </a:pPr>
            <a:r>
              <a:rPr lang="en-US" sz="1600" b="1" dirty="0"/>
              <a:t>Equipment Pickup</a:t>
            </a:r>
            <a:r>
              <a:rPr lang="en-US" sz="1600" dirty="0"/>
              <a:t>			</a:t>
            </a:r>
            <a:r>
              <a:rPr lang="en-US" sz="1600"/>
              <a:t>Chris Crowder / Dave Bales</a:t>
            </a:r>
            <a:endParaRPr lang="en-US" sz="1600" dirty="0"/>
          </a:p>
          <a:p>
            <a:pPr>
              <a:buFont typeface="Wingdings" charset="2"/>
              <a:buChar char="q"/>
            </a:pPr>
            <a:r>
              <a:rPr lang="en-US" sz="1600" b="1" dirty="0"/>
              <a:t>Pictures – Summit Studio	</a:t>
            </a:r>
            <a:r>
              <a:rPr lang="en-US" sz="1600" dirty="0"/>
              <a:t>		Rick Murrow</a:t>
            </a:r>
          </a:p>
          <a:p>
            <a:pPr>
              <a:buFont typeface="Wingdings" charset="2"/>
              <a:buChar char="q"/>
            </a:pPr>
            <a:r>
              <a:rPr lang="en-US" sz="1600" b="1" dirty="0"/>
              <a:t>Q &amp; A		</a:t>
            </a:r>
            <a:r>
              <a:rPr lang="en-US" sz="1600" dirty="0"/>
              <a:t>			LSBA</a:t>
            </a:r>
          </a:p>
        </p:txBody>
      </p:sp>
    </p:spTree>
    <p:extLst>
      <p:ext uri="{BB962C8B-B14F-4D97-AF65-F5344CB8AC3E}">
        <p14:creationId xmlns:p14="http://schemas.microsoft.com/office/powerpoint/2010/main" val="30237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American League – Manager’s Meeting</a:t>
            </a:r>
            <a:br>
              <a:rPr lang="en-US" dirty="0"/>
            </a:br>
            <a:r>
              <a:rPr lang="en-US" sz="2700" i="1" dirty="0">
                <a:solidFill>
                  <a:schemeClr val="accent1"/>
                </a:solidFill>
              </a:rPr>
              <a:t>Call Meeting to Order / Introductions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429" y="1817716"/>
            <a:ext cx="8440189" cy="477704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Wingdings" charset="2"/>
              <a:buChar char="q"/>
            </a:pPr>
            <a:r>
              <a:rPr lang="en-US" sz="1400" b="1" dirty="0"/>
              <a:t>Call Meeting to Order / Introductions		Rick Murrow – President</a:t>
            </a:r>
          </a:p>
          <a:p>
            <a:pPr lvl="1">
              <a:buFont typeface="Wingdings" charset="2"/>
              <a:buChar char="q"/>
            </a:pPr>
            <a:r>
              <a:rPr lang="en-US" sz="1200" dirty="0"/>
              <a:t>LSBA Board of Directors</a:t>
            </a:r>
            <a:endParaRPr lang="en-US" sz="300" dirty="0"/>
          </a:p>
          <a:p>
            <a:pPr marL="685800" lvl="2" indent="0">
              <a:buNone/>
            </a:pPr>
            <a:r>
              <a:rPr lang="en-US" sz="1200" b="1" dirty="0"/>
              <a:t>Executive Board</a:t>
            </a:r>
          </a:p>
          <a:p>
            <a:pPr lvl="2">
              <a:buFont typeface="Wingdings" charset="2"/>
              <a:buChar char="v"/>
            </a:pPr>
            <a:r>
              <a:rPr lang="en-US" sz="1200" dirty="0"/>
              <a:t>President – 		 Rick Murrow		</a:t>
            </a:r>
            <a:r>
              <a:rPr lang="en-US" sz="1200" dirty="0">
                <a:hlinkClick r:id="rId2"/>
              </a:rPr>
              <a:t>rmurrow@lsbaseball.com</a:t>
            </a:r>
            <a:r>
              <a:rPr lang="en-US" sz="1200" dirty="0"/>
              <a:t> </a:t>
            </a:r>
          </a:p>
          <a:p>
            <a:pPr lvl="2">
              <a:buFont typeface="Wingdings" charset="2"/>
              <a:buChar char="v"/>
            </a:pPr>
            <a:r>
              <a:rPr lang="en-US" sz="1200" dirty="0"/>
              <a:t>Vice President – 	Chris Crowder		</a:t>
            </a:r>
            <a:r>
              <a:rPr lang="en-US" sz="1200" dirty="0">
                <a:hlinkClick r:id="rId3"/>
              </a:rPr>
              <a:t>ccrowder@lsbaseball.com</a:t>
            </a:r>
            <a:endParaRPr lang="en-US" sz="1200" dirty="0"/>
          </a:p>
          <a:p>
            <a:pPr lvl="2">
              <a:buFont typeface="Wingdings" charset="2"/>
              <a:buChar char="v"/>
            </a:pPr>
            <a:r>
              <a:rPr lang="en-US" sz="1200" dirty="0"/>
              <a:t>Treasurer – 		Brent Walker		</a:t>
            </a:r>
            <a:r>
              <a:rPr lang="en-US" sz="1200" dirty="0">
                <a:hlinkClick r:id="rId4"/>
              </a:rPr>
              <a:t>bwalker@lsbaseball.com</a:t>
            </a:r>
            <a:r>
              <a:rPr lang="en-US" sz="1200" dirty="0"/>
              <a:t> </a:t>
            </a:r>
          </a:p>
          <a:p>
            <a:pPr lvl="2">
              <a:buFont typeface="Wingdings" charset="2"/>
              <a:buChar char="v"/>
            </a:pPr>
            <a:r>
              <a:rPr lang="en-US" sz="1200" dirty="0"/>
              <a:t>Secretary – 		Glenn Boor		</a:t>
            </a:r>
            <a:r>
              <a:rPr lang="en-US" sz="1200" dirty="0">
                <a:hlinkClick r:id="rId5"/>
              </a:rPr>
              <a:t>gboor@lsbaseball.com</a:t>
            </a:r>
            <a:r>
              <a:rPr lang="en-US" sz="1200" dirty="0"/>
              <a:t> </a:t>
            </a:r>
          </a:p>
          <a:p>
            <a:pPr marL="685800" lvl="2" indent="0">
              <a:buNone/>
            </a:pPr>
            <a:endParaRPr lang="en-US" sz="700" b="1" i="1" dirty="0"/>
          </a:p>
          <a:p>
            <a:pPr marL="685800" lvl="2" indent="0">
              <a:buNone/>
            </a:pPr>
            <a:r>
              <a:rPr lang="en-US" sz="1200" b="1" i="1" dirty="0"/>
              <a:t>American League – Division Representatives</a:t>
            </a:r>
          </a:p>
          <a:p>
            <a:pPr marL="685800" lvl="2" indent="0">
              <a:buNone/>
            </a:pPr>
            <a:endParaRPr lang="en-US" sz="700" b="1" i="1" dirty="0"/>
          </a:p>
          <a:p>
            <a:pPr lvl="2">
              <a:buFont typeface="Wingdings" charset="2"/>
              <a:buChar char="v"/>
            </a:pPr>
            <a:r>
              <a:rPr lang="en-US" sz="1200" dirty="0"/>
              <a:t>T-Ball / Coach Pitch – 	Travis Pirtle		</a:t>
            </a:r>
            <a:r>
              <a:rPr lang="en-US" sz="1200" dirty="0">
                <a:hlinkClick r:id="rId6"/>
              </a:rPr>
              <a:t>tpirtle@lsbaseball.com</a:t>
            </a:r>
            <a:r>
              <a:rPr lang="en-US" sz="1600" dirty="0"/>
              <a:t>		 </a:t>
            </a:r>
          </a:p>
          <a:p>
            <a:pPr lvl="2">
              <a:buFont typeface="Wingdings" charset="2"/>
              <a:buChar char="v"/>
            </a:pPr>
            <a:r>
              <a:rPr lang="en-US" sz="1200" dirty="0"/>
              <a:t>Rookie 7 / Pinto 8 – 	 Cory Faris		</a:t>
            </a:r>
            <a:r>
              <a:rPr lang="en-US" sz="1200" dirty="0">
                <a:hlinkClick r:id="rId7"/>
              </a:rPr>
              <a:t>cfaris@lsbaseball.com</a:t>
            </a:r>
            <a:r>
              <a:rPr lang="en-US" sz="1200" dirty="0"/>
              <a:t> </a:t>
            </a:r>
          </a:p>
          <a:p>
            <a:pPr lvl="2">
              <a:buFont typeface="Wingdings" charset="2"/>
              <a:buChar char="v"/>
            </a:pPr>
            <a:r>
              <a:rPr lang="en-US" sz="1200" dirty="0"/>
              <a:t>Mustang 9 &amp; 10 – 	Travis Pirtle		</a:t>
            </a:r>
            <a:r>
              <a:rPr lang="en-US" sz="1200" dirty="0">
                <a:hlinkClick r:id="rId8"/>
              </a:rPr>
              <a:t>tpirtle@lsbaseball.com</a:t>
            </a:r>
            <a:r>
              <a:rPr lang="en-US" sz="1200" dirty="0"/>
              <a:t> </a:t>
            </a:r>
          </a:p>
          <a:p>
            <a:pPr lvl="2">
              <a:buFont typeface="Wingdings" charset="2"/>
              <a:buChar char="v"/>
            </a:pPr>
            <a:r>
              <a:rPr lang="en-US" sz="1200" dirty="0"/>
              <a:t>Bronco 11 &amp; 12 – 	Dave Bales		</a:t>
            </a:r>
            <a:r>
              <a:rPr lang="en-US" sz="1200" dirty="0">
                <a:hlinkClick r:id="rId9"/>
              </a:rPr>
              <a:t>dbales@lsbaseball.com</a:t>
            </a:r>
            <a:endParaRPr lang="en-US" sz="1200" dirty="0"/>
          </a:p>
          <a:p>
            <a:pPr lvl="2">
              <a:buFont typeface="Wingdings" charset="2"/>
              <a:buChar char="v"/>
            </a:pPr>
            <a:r>
              <a:rPr lang="en-US" sz="1200" dirty="0"/>
              <a:t>Pony/Colt – 		Chris Crowder		</a:t>
            </a:r>
            <a:r>
              <a:rPr lang="en-US" sz="1200" dirty="0">
                <a:hlinkClick r:id="rId3"/>
              </a:rPr>
              <a:t>ccrowder@lsbaseball.com</a:t>
            </a:r>
            <a:r>
              <a:rPr lang="en-US" sz="1200" dirty="0"/>
              <a:t> </a:t>
            </a:r>
          </a:p>
          <a:p>
            <a:pPr lvl="2">
              <a:buFont typeface="Wingdings" charset="2"/>
              <a:buChar char="v"/>
            </a:pPr>
            <a:r>
              <a:rPr lang="en-US" sz="1200" dirty="0"/>
              <a:t>Registrar – 		Cortney Boor		</a:t>
            </a:r>
            <a:r>
              <a:rPr lang="en-US" sz="1200" dirty="0">
                <a:hlinkClick r:id="rId10"/>
              </a:rPr>
              <a:t>registrar@lsbaseball.com</a:t>
            </a:r>
            <a:r>
              <a:rPr lang="en-US" sz="1200" dirty="0"/>
              <a:t> </a:t>
            </a:r>
          </a:p>
          <a:p>
            <a:pPr lvl="2">
              <a:buFont typeface="Wingdings" charset="2"/>
              <a:buChar char="v"/>
            </a:pPr>
            <a:r>
              <a:rPr lang="en-US" sz="1200" dirty="0"/>
              <a:t>Game Scheduler –  	Amber Jenkins	</a:t>
            </a:r>
            <a:r>
              <a:rPr lang="en-US" sz="1200" dirty="0">
                <a:hlinkClick r:id="rId8"/>
              </a:rPr>
              <a:t>schedules@lsbaseball.com</a:t>
            </a:r>
            <a:r>
              <a:rPr lang="en-US" sz="1200" dirty="0"/>
              <a:t> </a:t>
            </a:r>
          </a:p>
          <a:p>
            <a:pPr lvl="2">
              <a:buFont typeface="Wingdings" charset="2"/>
              <a:buChar char="v"/>
            </a:pPr>
            <a:r>
              <a:rPr lang="en-US" sz="1200" dirty="0"/>
              <a:t>Sponsors – 		Jaime Murrow		</a:t>
            </a:r>
            <a:r>
              <a:rPr lang="en-US" sz="1200" dirty="0">
                <a:hlinkClick r:id="rId11"/>
              </a:rPr>
              <a:t>sponsors@lsbaseball.com</a:t>
            </a:r>
            <a:r>
              <a:rPr lang="en-US" sz="1200" dirty="0"/>
              <a:t> </a:t>
            </a:r>
          </a:p>
          <a:p>
            <a:pPr lvl="2">
              <a:buFont typeface="Wingdings" charset="2"/>
              <a:buChar char="v"/>
            </a:pPr>
            <a:r>
              <a:rPr lang="en-US" sz="1200" dirty="0"/>
              <a:t>Practice Schedule - 	C</a:t>
            </a:r>
            <a:r>
              <a:rPr lang="en-US" sz="1200" dirty="0">
                <a:ea typeface="+mn-lt"/>
                <a:cs typeface="+mn-lt"/>
              </a:rPr>
              <a:t>hris Crowder</a:t>
            </a:r>
            <a:r>
              <a:rPr lang="en-US" sz="1200" dirty="0"/>
              <a:t> Dave Bales </a:t>
            </a:r>
            <a:r>
              <a:rPr lang="en-US" sz="1200" dirty="0">
                <a:ea typeface="+mn-lt"/>
                <a:cs typeface="+mn-lt"/>
              </a:rPr>
              <a:t>	</a:t>
            </a:r>
            <a:r>
              <a:rPr lang="en-US" sz="1200" dirty="0">
                <a:ea typeface="+mn-lt"/>
                <a:cs typeface="+mn-lt"/>
                <a:hlinkClick r:id="rId3"/>
              </a:rPr>
              <a:t>ccrowder@lsbaseball.com</a:t>
            </a:r>
            <a:r>
              <a:rPr lang="en-US" sz="1200" dirty="0">
                <a:ea typeface="+mn-lt"/>
                <a:cs typeface="+mn-lt"/>
              </a:rPr>
              <a:t> / </a:t>
            </a:r>
            <a:r>
              <a:rPr lang="en-US" sz="1200" dirty="0">
                <a:hlinkClick r:id="rId9"/>
              </a:rPr>
              <a:t>dbales@lsbaseball.com</a:t>
            </a:r>
            <a:endParaRPr lang="en-US" sz="1200" dirty="0"/>
          </a:p>
          <a:p>
            <a:pPr lvl="2">
              <a:buFont typeface="Wingdings" charset="2"/>
              <a:buChar char="v"/>
            </a:pPr>
            <a:endParaRPr lang="en-US" sz="1200" dirty="0">
              <a:ea typeface="+mn-lt"/>
              <a:cs typeface="+mn-lt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835325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American League – Manager’s Meeting</a:t>
            </a:r>
            <a:br>
              <a:rPr lang="en-US" dirty="0"/>
            </a:br>
            <a:r>
              <a:rPr lang="en-US" sz="2700" i="1" dirty="0">
                <a:solidFill>
                  <a:schemeClr val="accent1"/>
                </a:solidFill>
              </a:rPr>
              <a:t>Umpires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4" y="1949824"/>
            <a:ext cx="8207375" cy="4479551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1600" b="1" dirty="0">
                <a:solidFill>
                  <a:srgbClr val="002060"/>
                </a:solidFill>
              </a:rPr>
              <a:t>Rules Committee – Updates		Jim Baxter / Chris Crowder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American League Rules – 2023		LSBA Website – Coach Info (Rules)</a:t>
            </a:r>
          </a:p>
        </p:txBody>
      </p:sp>
    </p:spTree>
    <p:extLst>
      <p:ext uri="{BB962C8B-B14F-4D97-AF65-F5344CB8AC3E}">
        <p14:creationId xmlns:p14="http://schemas.microsoft.com/office/powerpoint/2010/main" val="180351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American League – Manager’s Meeting</a:t>
            </a:r>
            <a:br>
              <a:rPr lang="en-US" dirty="0"/>
            </a:br>
            <a:r>
              <a:rPr lang="en-US" sz="2700" i="1" dirty="0">
                <a:solidFill>
                  <a:schemeClr val="accent1"/>
                </a:solidFill>
              </a:rPr>
              <a:t>General Announcements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4" y="1949824"/>
            <a:ext cx="8207375" cy="4479551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q"/>
            </a:pPr>
            <a:r>
              <a:rPr lang="en-US" sz="1600" b="1" dirty="0">
                <a:solidFill>
                  <a:srgbClr val="002060"/>
                </a:solidFill>
              </a:rPr>
              <a:t>General Announcements 			Chris Crowder – Vice President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Scorekeeping Training (Pinto 8 &amp; Older)		Scheduled soon - </a:t>
            </a:r>
            <a:r>
              <a:rPr lang="en-US" sz="1300" dirty="0">
                <a:solidFill>
                  <a:srgbClr val="002060"/>
                </a:solidFill>
              </a:rPr>
              <a:t>Virtual (TBD)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Rules – Updates</a:t>
            </a:r>
          </a:p>
          <a:p>
            <a:pPr lvl="2">
              <a:buFont typeface="Wingdings" charset="2"/>
              <a:buChar char="q"/>
            </a:pPr>
            <a:r>
              <a:rPr lang="en-US" sz="1200" dirty="0">
                <a:solidFill>
                  <a:srgbClr val="002060"/>
                </a:solidFill>
              </a:rPr>
              <a:t>Pitching</a:t>
            </a:r>
          </a:p>
          <a:p>
            <a:pPr marL="685800" lvl="2" indent="0">
              <a:buNone/>
            </a:pPr>
            <a:endParaRPr lang="en-US" sz="1200" dirty="0">
              <a:solidFill>
                <a:srgbClr val="002060"/>
              </a:solidFill>
            </a:endParaRPr>
          </a:p>
          <a:p>
            <a:pPr marL="685800" lvl="2" indent="0">
              <a:buNone/>
            </a:pPr>
            <a:endParaRPr lang="en-US" sz="1200" dirty="0">
              <a:solidFill>
                <a:srgbClr val="002060"/>
              </a:solidFill>
            </a:endParaRPr>
          </a:p>
          <a:p>
            <a:pPr marL="685800" lvl="2" indent="0">
              <a:buNone/>
            </a:pPr>
            <a:endParaRPr lang="en-US" sz="1200" dirty="0">
              <a:solidFill>
                <a:srgbClr val="002060"/>
              </a:solidFill>
            </a:endParaRPr>
          </a:p>
          <a:p>
            <a:pPr marL="685800" lvl="2" indent="0">
              <a:buNone/>
            </a:pPr>
            <a:endParaRPr lang="en-US" sz="1200" dirty="0">
              <a:solidFill>
                <a:srgbClr val="002060"/>
              </a:solidFill>
            </a:endParaRPr>
          </a:p>
          <a:p>
            <a:pPr marL="685800" lvl="2" indent="0">
              <a:buNone/>
            </a:pPr>
            <a:endParaRPr lang="en-US" sz="1200" dirty="0">
              <a:solidFill>
                <a:srgbClr val="002060"/>
              </a:solidFill>
            </a:endParaRPr>
          </a:p>
          <a:p>
            <a:pPr marL="685800" lvl="2" indent="0">
              <a:buNone/>
            </a:pPr>
            <a:endParaRPr lang="en-US" sz="1200" dirty="0">
              <a:solidFill>
                <a:srgbClr val="002060"/>
              </a:solidFill>
            </a:endParaRPr>
          </a:p>
          <a:p>
            <a:pPr marL="685800" lvl="2" indent="0">
              <a:buNone/>
            </a:pPr>
            <a:endParaRPr lang="en-US" sz="1200" dirty="0">
              <a:solidFill>
                <a:srgbClr val="002060"/>
              </a:solidFill>
            </a:endParaRP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AL Practices – Start Date			Monday, April 3</a:t>
            </a:r>
            <a:r>
              <a:rPr lang="en-US" sz="1400" baseline="30000" dirty="0">
                <a:solidFill>
                  <a:srgbClr val="002060"/>
                </a:solidFill>
              </a:rPr>
              <a:t>rd</a:t>
            </a:r>
            <a:r>
              <a:rPr lang="en-US" sz="1400" dirty="0">
                <a:solidFill>
                  <a:srgbClr val="002060"/>
                </a:solidFill>
              </a:rPr>
              <a:t>  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AL Season – Start Date			Monday, May 1</a:t>
            </a:r>
            <a:r>
              <a:rPr lang="en-US" sz="1400" baseline="30000" dirty="0">
                <a:solidFill>
                  <a:srgbClr val="002060"/>
                </a:solidFill>
              </a:rPr>
              <a:t>St</a:t>
            </a:r>
            <a:r>
              <a:rPr lang="en-US" sz="1400" dirty="0">
                <a:solidFill>
                  <a:srgbClr val="002060"/>
                </a:solidFill>
              </a:rPr>
              <a:t>  </a:t>
            </a:r>
            <a:r>
              <a:rPr lang="en-US" sz="1600" dirty="0">
                <a:solidFill>
                  <a:srgbClr val="002060"/>
                </a:solidFill>
              </a:rPr>
              <a:t>	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AL Season – End Date			End June to Mid-July (Weather permitting)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AL Tournaments 			Week of July 10</a:t>
            </a:r>
            <a:r>
              <a:rPr lang="en-US" sz="1400" baseline="30000" dirty="0">
                <a:solidFill>
                  <a:srgbClr val="002060"/>
                </a:solidFill>
              </a:rPr>
              <a:t>th</a:t>
            </a:r>
            <a:r>
              <a:rPr lang="en-US" sz="1400" dirty="0">
                <a:solidFill>
                  <a:srgbClr val="002060"/>
                </a:solidFill>
              </a:rPr>
              <a:t> (Weather permitting and 					subject to change if regular season runs long)</a:t>
            </a:r>
          </a:p>
          <a:p>
            <a:pPr marL="349250" lvl="1" indent="0">
              <a:buNone/>
            </a:pPr>
            <a:r>
              <a:rPr lang="en-US" sz="1400" dirty="0">
                <a:solidFill>
                  <a:srgbClr val="002060"/>
                </a:solidFill>
              </a:rPr>
              <a:t> </a:t>
            </a:r>
            <a:endParaRPr lang="en-US" sz="1400" dirty="0"/>
          </a:p>
          <a:p>
            <a:pPr lvl="1"/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7BD0CD-D189-4E80-A48E-956563F956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3746" y="2468686"/>
            <a:ext cx="6066690" cy="221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994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American League – Manager’s Meeting</a:t>
            </a:r>
            <a:br>
              <a:rPr lang="en-US" dirty="0"/>
            </a:br>
            <a:r>
              <a:rPr lang="en-US" sz="2700" i="1" dirty="0">
                <a:solidFill>
                  <a:schemeClr val="accent1"/>
                </a:solidFill>
              </a:rPr>
              <a:t>General Announcements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4" y="1949824"/>
            <a:ext cx="8207375" cy="447955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q"/>
            </a:pPr>
            <a:r>
              <a:rPr lang="en-US" sz="1600" b="1" dirty="0">
                <a:solidFill>
                  <a:srgbClr val="002060"/>
                </a:solidFill>
              </a:rPr>
              <a:t>General Announcements (cont’d)		Chris Crowder – Vice President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Background Checks – Managers &amp; Coaches		</a:t>
            </a:r>
            <a:r>
              <a:rPr lang="en-US" sz="140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https://fcas.wufoo.com/forms/lsba/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</a:p>
          <a:p>
            <a:pPr lvl="2">
              <a:buFont typeface="Courier New" charset="0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Previous Background Check (other sports)		</a:t>
            </a:r>
            <a:r>
              <a:rPr lang="en-US" sz="120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https://fcas.wufoo.com/forms/previous-coach-form/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Practice Fields – AL Teams			AL Division Reps</a:t>
            </a:r>
          </a:p>
          <a:p>
            <a:pPr lvl="2">
              <a:buFont typeface="Courier New" charset="0"/>
              <a:buChar char="o"/>
            </a:pPr>
            <a:r>
              <a:rPr lang="en-US" sz="1400" dirty="0">
                <a:solidFill>
                  <a:srgbClr val="002060"/>
                </a:solidFill>
              </a:rPr>
              <a:t>Legacy Park (to be finalized by April 1</a:t>
            </a:r>
            <a:r>
              <a:rPr lang="en-US" sz="1400" baseline="30000" dirty="0">
                <a:solidFill>
                  <a:srgbClr val="002060"/>
                </a:solidFill>
              </a:rPr>
              <a:t>st</a:t>
            </a:r>
            <a:r>
              <a:rPr lang="en-US" sz="1400" dirty="0">
                <a:solidFill>
                  <a:srgbClr val="002060"/>
                </a:solidFill>
              </a:rPr>
              <a:t>)			</a:t>
            </a:r>
          </a:p>
          <a:p>
            <a:pPr lvl="2">
              <a:buFont typeface="Courier New" charset="0"/>
              <a:buChar char="o"/>
            </a:pPr>
            <a:r>
              <a:rPr lang="en-US" sz="1400" dirty="0">
                <a:solidFill>
                  <a:srgbClr val="002060"/>
                </a:solidFill>
              </a:rPr>
              <a:t>Insurance Forms			If issues, contact League Representative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2060"/>
                </a:solidFill>
              </a:rPr>
              <a:t>Covered for LSBA league and practices as secondary insurance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Legacy Park – Rules &amp; Expectations</a:t>
            </a:r>
          </a:p>
          <a:p>
            <a:pPr lvl="2">
              <a:buFont typeface="Courier New"/>
              <a:buChar char="o"/>
            </a:pPr>
            <a:r>
              <a:rPr lang="en-US" sz="1200" i="1" dirty="0">
                <a:solidFill>
                  <a:srgbClr val="002060"/>
                </a:solidFill>
              </a:rPr>
              <a:t>Please keep it clean – no trash in dugouts, practice fields, etc.</a:t>
            </a:r>
          </a:p>
          <a:p>
            <a:pPr lvl="2">
              <a:buFont typeface="Courier New"/>
              <a:buChar char="o"/>
            </a:pPr>
            <a:r>
              <a:rPr lang="en-US" sz="1200" i="1" dirty="0">
                <a:solidFill>
                  <a:srgbClr val="002060"/>
                </a:solidFill>
              </a:rPr>
              <a:t>Use of fields by permission only (assigned by LSBA or via rental through rental software)</a:t>
            </a:r>
          </a:p>
          <a:p>
            <a:pPr lvl="2">
              <a:buFont typeface="Courier New"/>
              <a:buChar char="o"/>
            </a:pPr>
            <a:r>
              <a:rPr lang="en-US" sz="1200" i="1" dirty="0">
                <a:solidFill>
                  <a:srgbClr val="002060"/>
                </a:solidFill>
              </a:rPr>
              <a:t>No digging holes in the outfield – review with players</a:t>
            </a:r>
          </a:p>
          <a:p>
            <a:pPr lvl="2">
              <a:buFont typeface="Courier New"/>
              <a:buChar char="o"/>
            </a:pPr>
            <a:r>
              <a:rPr lang="en-US" sz="1200" i="1" dirty="0">
                <a:solidFill>
                  <a:srgbClr val="002060"/>
                </a:solidFill>
              </a:rPr>
              <a:t>No soft toss against the fences</a:t>
            </a:r>
          </a:p>
          <a:p>
            <a:pPr lvl="2">
              <a:buFont typeface="Courier New"/>
              <a:buChar char="o"/>
            </a:pPr>
            <a:r>
              <a:rPr lang="en-US" sz="1200" i="1" dirty="0">
                <a:solidFill>
                  <a:srgbClr val="002060"/>
                </a:solidFill>
              </a:rPr>
              <a:t>No tree climbing – please remind parents/kids</a:t>
            </a:r>
          </a:p>
          <a:p>
            <a:pPr lvl="2">
              <a:buFont typeface="Courier New"/>
              <a:buChar char="o"/>
            </a:pPr>
            <a:r>
              <a:rPr lang="en-US" sz="1200" i="1" dirty="0">
                <a:solidFill>
                  <a:srgbClr val="002060"/>
                </a:solidFill>
              </a:rPr>
              <a:t>No hitting sticks</a:t>
            </a:r>
          </a:p>
          <a:p>
            <a:pPr lvl="2">
              <a:buFont typeface="Courier New"/>
              <a:buChar char="o"/>
            </a:pPr>
            <a:r>
              <a:rPr lang="en-US" sz="1200" i="1" dirty="0">
                <a:solidFill>
                  <a:srgbClr val="002060"/>
                </a:solidFill>
              </a:rPr>
              <a:t>Warm ups – only inside the fence in common areas; between fields in designated space</a:t>
            </a:r>
          </a:p>
          <a:p>
            <a:pPr lvl="2">
              <a:buFont typeface="Courier New"/>
              <a:buChar char="o"/>
            </a:pPr>
            <a:r>
              <a:rPr lang="en-US" sz="1200" i="1" dirty="0">
                <a:solidFill>
                  <a:srgbClr val="002060"/>
                </a:solidFill>
              </a:rPr>
              <a:t>No pets on the Legacy Park grounds – LSPR Rules</a:t>
            </a:r>
          </a:p>
          <a:p>
            <a:pPr lvl="2">
              <a:buFont typeface="Courier New"/>
              <a:buChar char="o"/>
            </a:pPr>
            <a:r>
              <a:rPr lang="en-US" sz="1200" i="1" dirty="0">
                <a:solidFill>
                  <a:srgbClr val="002060"/>
                </a:solidFill>
              </a:rPr>
              <a:t>No riding toys (hoverboards, bikes, skateboards, scooters, etc.) on Legacy Park grounds</a:t>
            </a:r>
          </a:p>
          <a:p>
            <a:pPr lvl="2">
              <a:buFont typeface="Courier New"/>
              <a:buChar char="o"/>
            </a:pPr>
            <a:r>
              <a:rPr lang="en-US" sz="1200" i="1" dirty="0">
                <a:solidFill>
                  <a:srgbClr val="002060"/>
                </a:solidFill>
              </a:rPr>
              <a:t>No smoking on Legacy Park grounds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2504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American League – Manager’s Meeting</a:t>
            </a:r>
            <a:br>
              <a:rPr lang="en-US" dirty="0"/>
            </a:br>
            <a:r>
              <a:rPr lang="en-US" sz="2700" i="1" dirty="0">
                <a:solidFill>
                  <a:schemeClr val="accent1"/>
                </a:solidFill>
              </a:rPr>
              <a:t>Equipment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4" y="1949824"/>
            <a:ext cx="8207375" cy="4479551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1600" b="1" dirty="0">
                <a:solidFill>
                  <a:srgbClr val="002060"/>
                </a:solidFill>
              </a:rPr>
              <a:t>Equipment				League reps will supply dates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Equipment Pick Up (Legacy Park Shed)			</a:t>
            </a:r>
          </a:p>
          <a:p>
            <a:pPr marL="349250" lvl="1" indent="0">
              <a:buNone/>
            </a:pPr>
            <a:r>
              <a:rPr lang="en-US" sz="1400" dirty="0">
                <a:solidFill>
                  <a:srgbClr val="002060"/>
                </a:solidFill>
              </a:rPr>
              <a:t>	</a:t>
            </a:r>
            <a:r>
              <a:rPr lang="en-US" sz="1200" dirty="0">
                <a:solidFill>
                  <a:srgbClr val="002060"/>
                </a:solidFill>
              </a:rPr>
              <a:t>1801 NE Coneflower Drive, 64086</a:t>
            </a:r>
            <a:r>
              <a:rPr lang="en-US" sz="1400" dirty="0">
                <a:solidFill>
                  <a:srgbClr val="002060"/>
                </a:solidFill>
              </a:rPr>
              <a:t>		</a:t>
            </a:r>
          </a:p>
          <a:p>
            <a:pPr marL="349250" lvl="1" indent="0">
              <a:buNone/>
            </a:pPr>
            <a:r>
              <a:rPr lang="en-US" sz="1200" dirty="0">
                <a:solidFill>
                  <a:srgbClr val="002060"/>
                </a:solidFill>
              </a:rPr>
              <a:t>	(behind Disc Golf Course @ Colbern and Blackwell)		T-Ball/Coach Pitch/Rookie/Pinto</a:t>
            </a:r>
          </a:p>
          <a:p>
            <a:pPr marL="349250" lvl="1" indent="0">
              <a:buNone/>
            </a:pPr>
            <a:r>
              <a:rPr lang="en-US" sz="1200" dirty="0">
                <a:solidFill>
                  <a:srgbClr val="002060"/>
                </a:solidFill>
              </a:rPr>
              <a:t>						Mustang/Bronco/Pony/Colt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Equipment Provided by LSBA</a:t>
            </a:r>
          </a:p>
          <a:p>
            <a:pPr lvl="2">
              <a:buFont typeface="Courier New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Equipment Bag</a:t>
            </a:r>
          </a:p>
          <a:p>
            <a:pPr lvl="2">
              <a:buFont typeface="Courier New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2 Helmets (more can be requested at the time of pick up)</a:t>
            </a:r>
          </a:p>
          <a:p>
            <a:pPr lvl="2">
              <a:buFont typeface="Courier New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Practice Baseballs</a:t>
            </a:r>
          </a:p>
          <a:p>
            <a:pPr lvl="2">
              <a:buFont typeface="Courier New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Practice Bases (if coach wants)</a:t>
            </a:r>
          </a:p>
          <a:p>
            <a:pPr lvl="2">
              <a:buFont typeface="Courier New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Catcher’s Equipment – including catcher’s mitt if age 11 and up.  (</a:t>
            </a:r>
            <a:r>
              <a:rPr lang="en-US" sz="1200" b="1" i="1" dirty="0">
                <a:solidFill>
                  <a:srgbClr val="002060"/>
                </a:solidFill>
              </a:rPr>
              <a:t>must be returned to LSBA</a:t>
            </a:r>
            <a:r>
              <a:rPr lang="en-US" sz="1200" dirty="0">
                <a:solidFill>
                  <a:srgbClr val="002060"/>
                </a:solidFill>
              </a:rPr>
              <a:t>)</a:t>
            </a:r>
          </a:p>
          <a:p>
            <a:pPr lvl="2">
              <a:buFont typeface="Courier New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Hitting tee (</a:t>
            </a:r>
            <a:r>
              <a:rPr lang="en-US" sz="1200" b="1" i="1" dirty="0">
                <a:solidFill>
                  <a:srgbClr val="002060"/>
                </a:solidFill>
              </a:rPr>
              <a:t>T-Ball &amp; Coach Pitch only</a:t>
            </a:r>
            <a:r>
              <a:rPr lang="en-US" sz="1200" dirty="0">
                <a:solidFill>
                  <a:srgbClr val="002060"/>
                </a:solidFill>
              </a:rPr>
              <a:t>)</a:t>
            </a:r>
          </a:p>
          <a:p>
            <a:pPr lvl="2">
              <a:buFont typeface="Courier New"/>
              <a:buChar char="o"/>
            </a:pPr>
            <a:r>
              <a:rPr lang="en-US" sz="1200" b="1" dirty="0">
                <a:solidFill>
                  <a:srgbClr val="002060"/>
                </a:solidFill>
              </a:rPr>
              <a:t>Game Balls (12 – one per game)  – provided at uniform pickup</a:t>
            </a:r>
          </a:p>
          <a:p>
            <a:pPr lvl="2">
              <a:buFont typeface="Courier New"/>
              <a:buChar char="o"/>
            </a:pPr>
            <a:r>
              <a:rPr lang="en-US" sz="1200" b="1" dirty="0">
                <a:solidFill>
                  <a:srgbClr val="002060"/>
                </a:solidFill>
              </a:rPr>
              <a:t>Scorebook (Pinto 8 and Older) – provided at uniform pickup</a:t>
            </a:r>
          </a:p>
        </p:txBody>
      </p:sp>
    </p:spTree>
    <p:extLst>
      <p:ext uri="{BB962C8B-B14F-4D97-AF65-F5344CB8AC3E}">
        <p14:creationId xmlns:p14="http://schemas.microsoft.com/office/powerpoint/2010/main" val="2471110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American League – Manager’s Meeting</a:t>
            </a:r>
            <a:br>
              <a:rPr lang="en-US" dirty="0"/>
            </a:br>
            <a:r>
              <a:rPr lang="en-US" sz="2700" i="1" dirty="0">
                <a:solidFill>
                  <a:schemeClr val="accent1"/>
                </a:solidFill>
              </a:rPr>
              <a:t>Uniforms / Team Pictures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4" y="1949824"/>
            <a:ext cx="8207375" cy="4479551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1500" b="1" dirty="0">
                <a:solidFill>
                  <a:srgbClr val="002060"/>
                </a:solidFill>
              </a:rPr>
              <a:t>Uniform Pick-Up				Rick Murrow – President 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Uniforms – Games/Tournament</a:t>
            </a:r>
          </a:p>
          <a:p>
            <a:pPr lvl="2">
              <a:buFont typeface="Courier New" charset="0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Hat</a:t>
            </a:r>
          </a:p>
          <a:p>
            <a:pPr lvl="2">
              <a:buFont typeface="Courier New" charset="0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Shirt (Names but </a:t>
            </a:r>
            <a:r>
              <a:rPr lang="en-US" sz="1200" u="sng" dirty="0">
                <a:solidFill>
                  <a:srgbClr val="002060"/>
                </a:solidFill>
              </a:rPr>
              <a:t>No</a:t>
            </a:r>
            <a:r>
              <a:rPr lang="en-US" sz="1200" dirty="0">
                <a:solidFill>
                  <a:srgbClr val="002060"/>
                </a:solidFill>
              </a:rPr>
              <a:t> Nicknames)</a:t>
            </a:r>
          </a:p>
          <a:p>
            <a:pPr lvl="2">
              <a:buFont typeface="Courier New" charset="0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White or Gray Pants (with or without belt)</a:t>
            </a:r>
          </a:p>
          <a:p>
            <a:pPr lvl="2">
              <a:buFont typeface="Courier New" charset="0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Cleats or Tennis Shoes</a:t>
            </a:r>
          </a:p>
          <a:p>
            <a:pPr lvl="1">
              <a:buFont typeface="Wingdings" charset="2"/>
              <a:buChar char="q"/>
            </a:pPr>
            <a:r>
              <a:rPr lang="en-US" sz="1400" dirty="0">
                <a:solidFill>
                  <a:srgbClr val="002060"/>
                </a:solidFill>
              </a:rPr>
              <a:t>Uniform Pick-Up Date			TBD</a:t>
            </a:r>
            <a:endParaRPr lang="en-US" sz="1300" dirty="0">
              <a:solidFill>
                <a:srgbClr val="002060"/>
              </a:solidFill>
            </a:endParaRPr>
          </a:p>
          <a:p>
            <a:pPr>
              <a:buFont typeface="Wingdings" charset="2"/>
              <a:buChar char="q"/>
            </a:pPr>
            <a:r>
              <a:rPr lang="en-US" sz="1500" b="1" dirty="0">
                <a:solidFill>
                  <a:srgbClr val="002060"/>
                </a:solidFill>
              </a:rPr>
              <a:t>Team Pictures				 Rick Murrow – President </a:t>
            </a:r>
          </a:p>
          <a:p>
            <a:pPr lvl="1">
              <a:buFont typeface="Wingdings" charset="2"/>
              <a:buChar char="q"/>
            </a:pPr>
            <a:r>
              <a:rPr lang="en-US" sz="1200" dirty="0">
                <a:solidFill>
                  <a:srgbClr val="002060"/>
                </a:solidFill>
              </a:rPr>
              <a:t>Summit Studio				</a:t>
            </a:r>
          </a:p>
          <a:p>
            <a:pPr lvl="2">
              <a:buFont typeface="Courier New" charset="0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Ashley (from Summit Studio) will contact Team Managers by email</a:t>
            </a:r>
          </a:p>
          <a:p>
            <a:pPr lvl="2">
              <a:buFont typeface="Courier New" charset="0"/>
              <a:buChar char="o"/>
            </a:pPr>
            <a:r>
              <a:rPr lang="en-US" sz="1200" dirty="0">
                <a:solidFill>
                  <a:srgbClr val="002060"/>
                </a:solidFill>
              </a:rPr>
              <a:t>Summit Studio and Team Managers will coordinate date/time</a:t>
            </a:r>
          </a:p>
        </p:txBody>
      </p:sp>
    </p:spTree>
    <p:extLst>
      <p:ext uri="{BB962C8B-B14F-4D97-AF65-F5344CB8AC3E}">
        <p14:creationId xmlns:p14="http://schemas.microsoft.com/office/powerpoint/2010/main" val="2494789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American League – Manager’s Meeting</a:t>
            </a:r>
            <a:br>
              <a:rPr lang="en-US" dirty="0"/>
            </a:br>
            <a:r>
              <a:rPr lang="en-US" sz="2700" i="1" dirty="0">
                <a:solidFill>
                  <a:schemeClr val="accent1"/>
                </a:solidFill>
              </a:rPr>
              <a:t>Schedules</a:t>
            </a:r>
            <a:endParaRPr lang="en-US" i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4" y="1949824"/>
            <a:ext cx="8207375" cy="4479551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sz="1600" b="1" dirty="0">
                <a:solidFill>
                  <a:srgbClr val="002060"/>
                </a:solidFill>
              </a:rPr>
              <a:t>Schedules					Amber Jenkins – Scheduler  </a:t>
            </a:r>
          </a:p>
          <a:p>
            <a:pPr marL="349250" lvl="1" indent="0">
              <a:buNone/>
            </a:pPr>
            <a:endParaRPr lang="en-US" sz="1400" b="1" i="1" dirty="0">
              <a:solidFill>
                <a:srgbClr val="002060"/>
              </a:solidFill>
            </a:endParaRPr>
          </a:p>
          <a:p>
            <a:pPr lvl="1">
              <a:buFont typeface="Wingdings" charset="2"/>
              <a:buChar char="q"/>
            </a:pPr>
            <a:r>
              <a:rPr lang="en-US" sz="1400" b="1" i="1" dirty="0">
                <a:solidFill>
                  <a:srgbClr val="002060"/>
                </a:solidFill>
              </a:rPr>
              <a:t>Please use lsbaseball.com team website  for emailing your team</a:t>
            </a:r>
          </a:p>
          <a:p>
            <a:pPr marL="349250" lvl="1" indent="0">
              <a:buNone/>
            </a:pPr>
            <a:endParaRPr lang="en-US" sz="1400" b="1" i="1" dirty="0">
              <a:solidFill>
                <a:srgbClr val="002060"/>
              </a:solidFill>
            </a:endParaRPr>
          </a:p>
          <a:p>
            <a:pPr lvl="1">
              <a:buFont typeface="Wingdings" charset="2"/>
              <a:buChar char="q"/>
            </a:pPr>
            <a:r>
              <a:rPr lang="en-US" sz="1400" b="1" i="1" dirty="0">
                <a:solidFill>
                  <a:srgbClr val="002060"/>
                </a:solidFill>
              </a:rPr>
              <a:t>Once schedules are final, you will be notified that schedules are released by your league rep</a:t>
            </a:r>
          </a:p>
          <a:p>
            <a:pPr marL="349250" lvl="1" indent="0">
              <a:buNone/>
            </a:pPr>
            <a:endParaRPr lang="en-US" sz="1400" b="1" i="1" dirty="0">
              <a:solidFill>
                <a:srgbClr val="002060"/>
              </a:solidFill>
            </a:endParaRPr>
          </a:p>
          <a:p>
            <a:pPr lvl="1">
              <a:buFont typeface="Wingdings" charset="2"/>
              <a:buChar char="q"/>
            </a:pPr>
            <a:r>
              <a:rPr lang="en-US" sz="1400" b="1" i="1" dirty="0">
                <a:solidFill>
                  <a:srgbClr val="002060"/>
                </a:solidFill>
              </a:rPr>
              <a:t>Rainouts will be rescheduled as soon as possible – check your email for updates OR look online at your team schedule</a:t>
            </a:r>
          </a:p>
          <a:p>
            <a:pPr lvl="1">
              <a:buFont typeface="Wingdings" charset="2"/>
              <a:buChar char="q"/>
            </a:pPr>
            <a:endParaRPr lang="en-US" sz="1800" b="1" i="1" dirty="0"/>
          </a:p>
        </p:txBody>
      </p:sp>
    </p:spTree>
    <p:extLst>
      <p:ext uri="{BB962C8B-B14F-4D97-AF65-F5344CB8AC3E}">
        <p14:creationId xmlns:p14="http://schemas.microsoft.com/office/powerpoint/2010/main" val="19654750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7B71413B1FA64BB25F013F50DC836D" ma:contentTypeVersion="4" ma:contentTypeDescription="Create a new document." ma:contentTypeScope="" ma:versionID="7b36fddaff0ea3189085a90f8fb778ae">
  <xsd:schema xmlns:xsd="http://www.w3.org/2001/XMLSchema" xmlns:xs="http://www.w3.org/2001/XMLSchema" xmlns:p="http://schemas.microsoft.com/office/2006/metadata/properties" xmlns:ns2="bd2e7dd2-fd29-416e-a7c3-ca7ff79b5bbf" xmlns:ns3="2a1b3c79-345d-4906-97f9-1dbc2e22b543" targetNamespace="http://schemas.microsoft.com/office/2006/metadata/properties" ma:root="true" ma:fieldsID="38b2602a141c6f0441f59809ec3e0286" ns2:_="" ns3:_="">
    <xsd:import namespace="bd2e7dd2-fd29-416e-a7c3-ca7ff79b5bbf"/>
    <xsd:import namespace="2a1b3c79-345d-4906-97f9-1dbc2e22b5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2e7dd2-fd29-416e-a7c3-ca7ff79b5b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1b3c79-345d-4906-97f9-1dbc2e22b54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79D35A-4A27-4E79-AB80-68D858D0906C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2a1b3c79-345d-4906-97f9-1dbc2e22b543"/>
    <ds:schemaRef ds:uri="bd2e7dd2-fd29-416e-a7c3-ca7ff79b5bbf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A126882-29A9-4F88-8B7E-D925E4A5FD77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d2e7dd2-fd29-416e-a7c3-ca7ff79b5bbf"/>
    <ds:schemaRef ds:uri="2a1b3c79-345d-4906-97f9-1dbc2e22b543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62371AB-01FC-47A7-B98D-3F080C49C1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5968</TotalTime>
  <Words>1096</Words>
  <Application>Microsoft Office PowerPoint</Application>
  <PresentationFormat>On-screen Show (4:3)</PresentationFormat>
  <Paragraphs>119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Corbel</vt:lpstr>
      <vt:lpstr>Courier New</vt:lpstr>
      <vt:lpstr>Wingdings</vt:lpstr>
      <vt:lpstr>Wingdings 2</vt:lpstr>
      <vt:lpstr>Pixel</vt:lpstr>
      <vt:lpstr>LEE’S SUMMIT BASEBALL ASSOCIATION</vt:lpstr>
      <vt:lpstr>American League – Manager’s Meeting Agenda</vt:lpstr>
      <vt:lpstr>American League – Manager’s Meeting Call Meeting to Order / Introductions</vt:lpstr>
      <vt:lpstr>American League – Manager’s Meeting Umpires</vt:lpstr>
      <vt:lpstr>American League – Manager’s Meeting General Announcements</vt:lpstr>
      <vt:lpstr>American League – Manager’s Meeting General Announcements</vt:lpstr>
      <vt:lpstr>American League – Manager’s Meeting Equipment</vt:lpstr>
      <vt:lpstr>American League – Manager’s Meeting Uniforms / Team Pictures</vt:lpstr>
      <vt:lpstr>American League – Manager’s Meeting Schedules</vt:lpstr>
      <vt:lpstr>American League Manager’s Meeting</vt:lpstr>
      <vt:lpstr>American League – Manager’s Meeting New Business &amp; AL Division Break Out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Lee’s Summit Baseball Association</dc:title>
  <dc:creator>Danny Lake</dc:creator>
  <cp:lastModifiedBy>Rick Murrow</cp:lastModifiedBy>
  <cp:revision>105</cp:revision>
  <cp:lastPrinted>2015-03-19T22:38:21Z</cp:lastPrinted>
  <dcterms:created xsi:type="dcterms:W3CDTF">2015-03-19T20:42:26Z</dcterms:created>
  <dcterms:modified xsi:type="dcterms:W3CDTF">2023-03-16T14:46:05Z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0x0101008A7B71413B1FA64BB25F013F50DC836D</vt:lpwstr>
  </property>
</Properties>
</file>